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erthold Block" charset="1" panose="02000506040000020004"/>
      <p:regular r:id="rId16"/>
    </p:embeddedFont>
    <p:embeddedFont>
      <p:font typeface="Barlow Medium" charset="1" panose="00000600000000000000"/>
      <p:regular r:id="rId17"/>
    </p:embeddedFont>
    <p:embeddedFont>
      <p:font typeface="Barlow Bold" charset="1" panose="00000800000000000000"/>
      <p:regular r:id="rId18"/>
    </p:embeddedFont>
    <p:embeddedFont>
      <p:font typeface="Barlow Semi-Bold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95641" y="627109"/>
            <a:ext cx="5411743" cy="7770453"/>
            <a:chOff x="0" y="0"/>
            <a:chExt cx="4137660" cy="5941060"/>
          </a:xfrm>
        </p:grpSpPr>
        <p:sp>
          <p:nvSpPr>
            <p:cNvPr name="Freeform 4" id="4"/>
            <p:cNvSpPr/>
            <p:nvPr/>
          </p:nvSpPr>
          <p:spPr>
            <a:xfrm flipH="false" flipV="false" rot="84000">
              <a:off x="-393017" y="-299389"/>
              <a:ext cx="5055554" cy="6323033"/>
            </a:xfrm>
            <a:custGeom>
              <a:avLst/>
              <a:gdLst/>
              <a:ahLst/>
              <a:cxnLst/>
              <a:rect r="r" b="b" t="t" l="l"/>
              <a:pathLst>
                <a:path h="6323033" w="5055554">
                  <a:moveTo>
                    <a:pt x="745514" y="876547"/>
                  </a:moveTo>
                  <a:cubicBezTo>
                    <a:pt x="1484369" y="180107"/>
                    <a:pt x="2876114" y="0"/>
                    <a:pt x="3404482" y="1035150"/>
                  </a:cubicBezTo>
                  <a:cubicBezTo>
                    <a:pt x="3613217" y="1467059"/>
                    <a:pt x="3518670" y="1964818"/>
                    <a:pt x="3588336" y="2424263"/>
                  </a:cubicBezTo>
                  <a:cubicBezTo>
                    <a:pt x="3685200" y="3060896"/>
                    <a:pt x="4189603" y="3531313"/>
                    <a:pt x="4426091" y="4111178"/>
                  </a:cubicBezTo>
                  <a:cubicBezTo>
                    <a:pt x="5055554" y="5540215"/>
                    <a:pt x="3433355" y="6323033"/>
                    <a:pt x="2237026" y="6234125"/>
                  </a:cubicBezTo>
                  <a:cubicBezTo>
                    <a:pt x="1611072" y="6248153"/>
                    <a:pt x="873135" y="6098498"/>
                    <a:pt x="563534" y="5489930"/>
                  </a:cubicBezTo>
                  <a:cubicBezTo>
                    <a:pt x="246344" y="4830733"/>
                    <a:pt x="601616" y="4085231"/>
                    <a:pt x="598671" y="3392946"/>
                  </a:cubicBezTo>
                  <a:cubicBezTo>
                    <a:pt x="596029" y="2557101"/>
                    <a:pt x="0" y="1560446"/>
                    <a:pt x="745514" y="876547"/>
                  </a:cubicBezTo>
                  <a:close/>
                </a:path>
              </a:pathLst>
            </a:custGeom>
            <a:blipFill>
              <a:blip r:embed="rId4"/>
              <a:stretch>
                <a:fillRect l="-107086" t="-16743" r="-45089" b="-271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14866192" y="2654365"/>
            <a:ext cx="3242610" cy="2670731"/>
          </a:xfrm>
          <a:custGeom>
            <a:avLst/>
            <a:gdLst/>
            <a:ahLst/>
            <a:cxnLst/>
            <a:rect r="r" b="b" t="t" l="l"/>
            <a:pathLst>
              <a:path h="2670731" w="3242610">
                <a:moveTo>
                  <a:pt x="0" y="0"/>
                </a:moveTo>
                <a:lnTo>
                  <a:pt x="3242610" y="0"/>
                </a:lnTo>
                <a:lnTo>
                  <a:pt x="3242610" y="2670732"/>
                </a:lnTo>
                <a:lnTo>
                  <a:pt x="0" y="2670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FDFDFA"/>
          </a:solidFill>
        </p:spPr>
      </p:sp>
      <p:sp>
        <p:nvSpPr>
          <p:cNvPr name="AutoShape 7" id="7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D9D8D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10258384" y="6018195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2" y="0"/>
                </a:lnTo>
                <a:lnTo>
                  <a:pt x="1812532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91987" y="6345704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4" y="0"/>
                </a:lnTo>
                <a:lnTo>
                  <a:pt x="1410684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8115300" cy="5750540"/>
            <a:chOff x="0" y="0"/>
            <a:chExt cx="10820400" cy="766738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304800"/>
              <a:ext cx="10820400" cy="5534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5675"/>
                </a:lnSpc>
              </a:pPr>
              <a:r>
                <a:rPr lang="en-US" sz="15675">
                  <a:solidFill>
                    <a:srgbClr val="3C3E3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WELLNESS &amp; BALANCE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186440"/>
              <a:ext cx="10820400" cy="1480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36"/>
                </a:lnSpc>
              </a:pPr>
              <a:r>
                <a:rPr lang="en-US" b="true" sz="324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Elevating health through </a:t>
              </a:r>
              <a:r>
                <a:rPr lang="en-US" b="true" sz="324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AI-driven solutions</a:t>
              </a:r>
              <a:r>
                <a:rPr lang="en-US" b="true" sz="324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and mindfulness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1949"/>
            <a:ext cx="8115300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>
                <a:solidFill>
                  <a:srgbClr val="3C3E3B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GET IN TOUCH WITH US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5143500"/>
            <a:ext cx="6745677" cy="937260"/>
            <a:chOff x="0" y="0"/>
            <a:chExt cx="8994236" cy="124968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8994236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Email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14680"/>
              <a:ext cx="8994236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3150" strike="noStrike" u="none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durgesh.kumar2024@vitstudent.ac.in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760673"/>
            <a:ext cx="6745677" cy="1038225"/>
            <a:chOff x="0" y="0"/>
            <a:chExt cx="8994236" cy="13843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994236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Social Media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46100"/>
              <a:ext cx="8994236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691"/>
                </a:lnSpc>
                <a:spcBef>
                  <a:spcPct val="0"/>
                </a:spcBef>
              </a:pPr>
              <a:r>
                <a:rPr lang="en-US" b="true" sz="1409" strike="noStrike" u="none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https://www.linkedin.com/in/durgesh-kumar-5a0401310?utm_source=share&amp;utm_campaign=share_via&amp;utm_content=profile&amp;utm_medium=android_app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8326410"/>
            <a:ext cx="6745677" cy="904875"/>
            <a:chOff x="0" y="0"/>
            <a:chExt cx="8994236" cy="12065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8994236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Phone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36575"/>
              <a:ext cx="8994236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 strike="noStrike" u="none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8603950173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72900" y="0"/>
            <a:ext cx="5486400" cy="10287000"/>
            <a:chOff x="0" y="0"/>
            <a:chExt cx="1083733" cy="2032000"/>
          </a:xfrm>
        </p:grpSpPr>
        <p:sp>
          <p:nvSpPr>
            <p:cNvPr name="Freeform 14" id="14"/>
            <p:cNvSpPr/>
            <p:nvPr/>
          </p:nvSpPr>
          <p:spPr>
            <a:xfrm flipH="false" flipV="false" rot="-30000">
              <a:off x="-8846" y="-4690"/>
              <a:ext cx="1101424" cy="2041380"/>
            </a:xfrm>
            <a:custGeom>
              <a:avLst/>
              <a:gdLst/>
              <a:ahLst/>
              <a:cxnLst/>
              <a:rect r="r" b="b" t="t" l="l"/>
              <a:pathLst>
                <a:path h="2041380" w="1101424">
                  <a:moveTo>
                    <a:pt x="17733" y="0"/>
                  </a:moveTo>
                  <a:lnTo>
                    <a:pt x="1101425" y="9457"/>
                  </a:lnTo>
                  <a:lnTo>
                    <a:pt x="1083693" y="2041380"/>
                  </a:lnTo>
                  <a:lnTo>
                    <a:pt x="0" y="2031923"/>
                  </a:lnTo>
                  <a:close/>
                </a:path>
              </a:pathLst>
            </a:custGeom>
            <a:blipFill>
              <a:blip r:embed="rId4"/>
              <a:stretch>
                <a:fillRect l="-137159" t="-15436" r="-147072" b="-658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D9D8D1"/>
          </a:solidFill>
        </p:spPr>
      </p:sp>
      <p:sp>
        <p:nvSpPr>
          <p:cNvPr name="AutoShape 16" id="16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FDFD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-5400000">
            <a:off x="10652944" y="8028314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56679" y="2766531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8048769" y="4534019"/>
            <a:ext cx="2938186" cy="2419997"/>
          </a:xfrm>
          <a:custGeom>
            <a:avLst/>
            <a:gdLst/>
            <a:ahLst/>
            <a:cxnLst/>
            <a:rect r="r" b="b" t="t" l="l"/>
            <a:pathLst>
              <a:path h="2419997" w="2938186">
                <a:moveTo>
                  <a:pt x="0" y="0"/>
                </a:moveTo>
                <a:lnTo>
                  <a:pt x="2938186" y="0"/>
                </a:lnTo>
                <a:lnTo>
                  <a:pt x="2938186" y="2419996"/>
                </a:lnTo>
                <a:lnTo>
                  <a:pt x="0" y="24199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12716" y="5744017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D9D8D1"/>
          </a:solidFill>
        </p:spPr>
      </p:sp>
      <p:sp>
        <p:nvSpPr>
          <p:cNvPr name="AutoShape 4" id="4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FDFD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772900" y="0"/>
            <a:ext cx="5486400" cy="10287000"/>
            <a:chOff x="0" y="0"/>
            <a:chExt cx="1083733" cy="2032000"/>
          </a:xfrm>
        </p:grpSpPr>
        <p:sp>
          <p:nvSpPr>
            <p:cNvPr name="Freeform 6" id="6"/>
            <p:cNvSpPr/>
            <p:nvPr/>
          </p:nvSpPr>
          <p:spPr>
            <a:xfrm flipH="false" flipV="false" rot="6000">
              <a:off x="-1772" y="-944"/>
              <a:ext cx="1087278" cy="2033888"/>
            </a:xfrm>
            <a:custGeom>
              <a:avLst/>
              <a:gdLst/>
              <a:ahLst/>
              <a:cxnLst/>
              <a:rect r="r" b="b" t="t" l="l"/>
              <a:pathLst>
                <a:path h="2033888" w="1087278">
                  <a:moveTo>
                    <a:pt x="0" y="1891"/>
                  </a:moveTo>
                  <a:lnTo>
                    <a:pt x="1083731" y="0"/>
                  </a:lnTo>
                  <a:lnTo>
                    <a:pt x="1087278" y="2031997"/>
                  </a:lnTo>
                  <a:lnTo>
                    <a:pt x="3546" y="2033888"/>
                  </a:lnTo>
                  <a:close/>
                </a:path>
              </a:pathLst>
            </a:custGeom>
            <a:blipFill>
              <a:blip r:embed="rId4"/>
              <a:stretch>
                <a:fillRect l="-122503" t="-70" r="-122513" b="-321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0652944" y="8028314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56679" y="-408713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617432"/>
            <a:ext cx="9201150" cy="3899882"/>
            <a:chOff x="0" y="0"/>
            <a:chExt cx="12268200" cy="51998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640283"/>
              <a:ext cx="12268200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Our platform aims to enhance </a:t>
              </a:r>
              <a:r>
                <a:rPr lang="en-US" b="true" sz="240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well-being and productivity</a:t>
              </a:r>
              <a:r>
                <a:rPr lang="en-US" b="true" sz="24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through AI-driven insights, fostering a culture of health and balance in the workplace.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2268200" cy="333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839"/>
                </a:lnSpc>
                <a:spcBef>
                  <a:spcPct val="0"/>
                </a:spcBef>
              </a:pPr>
              <a:r>
                <a:rPr lang="en-US" sz="8199" u="none">
                  <a:solidFill>
                    <a:srgbClr val="3C3E3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OVERVIEW OF OBJECTIVES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055812"/>
            <a:ext cx="4095539" cy="2779153"/>
            <a:chOff x="0" y="0"/>
            <a:chExt cx="5460719" cy="370553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460719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3C3E3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PRIMARY OBJECTIVES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69323"/>
              <a:ext cx="5460719" cy="2736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Enhance employee well-being programs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Leverage AI for personalized health insights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Promote a culture of wellness in organizations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134311" y="6055812"/>
            <a:ext cx="4095539" cy="2436286"/>
            <a:chOff x="0" y="0"/>
            <a:chExt cx="5460719" cy="324838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460719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 strike="noStrike" u="none">
                  <a:solidFill>
                    <a:srgbClr val="3C3E3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KEY GOALS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69367"/>
              <a:ext cx="5460719" cy="2279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Improve overall health metrics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Increase employee engagement and satisfaction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Foster lasting lifestyle changes through support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FDFDFA"/>
          </a:solidFill>
        </p:spPr>
      </p:sp>
      <p:sp>
        <p:nvSpPr>
          <p:cNvPr name="AutoShape 4" id="4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D9D8D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40341" y="4808584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0341" y="6934236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15431" y="4808584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5431" y="6934236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78147">
            <a:off x="11045045" y="-67657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1" y="0"/>
                </a:lnTo>
                <a:lnTo>
                  <a:pt x="3398281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07907"/>
            <a:ext cx="8371415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 u="none">
                <a:solidFill>
                  <a:srgbClr val="3C3E3B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PROMOTING HEALTHY LIFESTYLES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5959" y="4854568"/>
            <a:ext cx="476627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 u="none">
                <a:solidFill>
                  <a:srgbClr val="3C3E3B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Our platform offers </a:t>
            </a:r>
            <a:r>
              <a:rPr lang="en-US" b="true" sz="3300" u="none">
                <a:solidFill>
                  <a:srgbClr val="3C3E3B"/>
                </a:solidFill>
                <a:latin typeface="Barlow Bold"/>
                <a:ea typeface="Barlow Bold"/>
                <a:cs typeface="Barlow Bold"/>
                <a:sym typeface="Barlow Bold"/>
              </a:rPr>
              <a:t>real-time health tracking</a:t>
            </a:r>
            <a:r>
              <a:rPr lang="en-US" b="true" sz="3300" u="none">
                <a:solidFill>
                  <a:srgbClr val="3C3E3B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85959" y="6702418"/>
            <a:ext cx="4766273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 u="none">
                <a:solidFill>
                  <a:srgbClr val="3C3E3B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Users engage through personalized wellness insights.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61049" y="4606918"/>
            <a:ext cx="4766273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 u="none">
                <a:solidFill>
                  <a:srgbClr val="3C3E3B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Features include goal setting and progress monitoring.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61049" y="6702418"/>
            <a:ext cx="4766273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 u="none">
                <a:solidFill>
                  <a:srgbClr val="3C3E3B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We prioritize user-friendly interfaces for </a:t>
            </a:r>
            <a:r>
              <a:rPr lang="en-US" b="true" sz="3300" u="none">
                <a:solidFill>
                  <a:srgbClr val="3C3E3B"/>
                </a:solidFill>
                <a:latin typeface="Barlow Bold"/>
                <a:ea typeface="Barlow Bold"/>
                <a:cs typeface="Barlow Bold"/>
                <a:sym typeface="Barlow Bold"/>
              </a:rPr>
              <a:t>enhanced experiences</a:t>
            </a:r>
            <a:r>
              <a:rPr lang="en-US" b="true" sz="3300" u="none">
                <a:solidFill>
                  <a:srgbClr val="3C3E3B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037840" y="751693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3836915" y="2463149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2" y="0"/>
                </a:lnTo>
                <a:lnTo>
                  <a:pt x="1812532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3365211" cy="37858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211" cy="3785862"/>
            </a:xfrm>
            <a:custGeom>
              <a:avLst/>
              <a:gdLst/>
              <a:ahLst/>
              <a:cxnLst/>
              <a:rect r="r" b="b" t="t" l="l"/>
              <a:pathLst>
                <a:path h="3785862" w="3365211">
                  <a:moveTo>
                    <a:pt x="0" y="0"/>
                  </a:moveTo>
                  <a:lnTo>
                    <a:pt x="3365211" y="0"/>
                  </a:lnTo>
                  <a:lnTo>
                    <a:pt x="3365211" y="3785862"/>
                  </a:lnTo>
                  <a:lnTo>
                    <a:pt x="0" y="3785862"/>
                  </a:lnTo>
                  <a:close/>
                </a:path>
              </a:pathLst>
            </a:custGeom>
            <a:solidFill>
              <a:srgbClr val="FDFDFA"/>
            </a:solidFill>
          </p:spPr>
        </p:sp>
      </p:grpSp>
      <p:sp>
        <p:nvSpPr>
          <p:cNvPr name="AutoShape 5" id="5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D9D8D1"/>
          </a:solidFill>
        </p:spPr>
      </p:sp>
      <p:sp>
        <p:nvSpPr>
          <p:cNvPr name="AutoShape 6" id="6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FDFD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617432"/>
            <a:ext cx="70866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29"/>
              </a:lnSpc>
              <a:spcBef>
                <a:spcPct val="0"/>
              </a:spcBef>
            </a:pPr>
            <a:r>
              <a:rPr lang="en-US" sz="6524">
                <a:solidFill>
                  <a:srgbClr val="3C3E3B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AI-POWERED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2700" y="1617432"/>
            <a:ext cx="70866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29"/>
              </a:lnSpc>
              <a:spcBef>
                <a:spcPct val="0"/>
              </a:spcBef>
            </a:pPr>
            <a:r>
              <a:rPr lang="en-US" sz="6524">
                <a:solidFill>
                  <a:srgbClr val="3C3E3B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TRADITIONAL METHODS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5182687"/>
            <a:ext cx="7086600" cy="2026806"/>
            <a:chOff x="0" y="0"/>
            <a:chExt cx="9448800" cy="270240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Enhanced data analysis and efficiency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3074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Real-time feedback for users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184248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Highly personalized health recommendations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72700" y="5182687"/>
            <a:ext cx="7086600" cy="2026806"/>
            <a:chOff x="0" y="0"/>
            <a:chExt cx="9448800" cy="270240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Limited data collection capabilities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73074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Slower response to user needs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84248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Often less personalized experiences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400000">
            <a:off x="84493" y="6880580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7223991" y="-136779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402601" y="-563873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1" y="0"/>
                </a:lnTo>
                <a:lnTo>
                  <a:pt x="1812531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6777755" y="4106930"/>
            <a:ext cx="2517057" cy="2073140"/>
          </a:xfrm>
          <a:custGeom>
            <a:avLst/>
            <a:gdLst/>
            <a:ahLst/>
            <a:cxnLst/>
            <a:rect r="r" b="b" t="t" l="l"/>
            <a:pathLst>
              <a:path h="2073140" w="2517057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D9D8D1"/>
          </a:solidFill>
        </p:spPr>
      </p:sp>
      <p:sp>
        <p:nvSpPr>
          <p:cNvPr name="AutoShape 4" id="4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FDFD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09831" y="3816460"/>
            <a:ext cx="5534867" cy="4626494"/>
            <a:chOff x="0" y="0"/>
            <a:chExt cx="4983480" cy="4165600"/>
          </a:xfrm>
        </p:grpSpPr>
        <p:sp>
          <p:nvSpPr>
            <p:cNvPr name="Freeform 6" id="6"/>
            <p:cNvSpPr/>
            <p:nvPr/>
          </p:nvSpPr>
          <p:spPr>
            <a:xfrm flipH="false" flipV="false" rot="-6000">
              <a:off x="2061" y="-3758"/>
              <a:ext cx="4982533" cy="4167167"/>
            </a:xfrm>
            <a:custGeom>
              <a:avLst/>
              <a:gdLst/>
              <a:ahLst/>
              <a:cxnLst/>
              <a:rect r="r" b="b" t="t" l="l"/>
              <a:pathLst>
                <a:path h="4167167" w="4982533">
                  <a:moveTo>
                    <a:pt x="4537087" y="1237962"/>
                  </a:moveTo>
                  <a:cubicBezTo>
                    <a:pt x="4785982" y="1252367"/>
                    <a:pt x="4982532" y="1424160"/>
                    <a:pt x="4979531" y="1688315"/>
                  </a:cubicBezTo>
                  <a:cubicBezTo>
                    <a:pt x="4976552" y="1939771"/>
                    <a:pt x="4771728" y="2142613"/>
                    <a:pt x="4518999" y="2142172"/>
                  </a:cubicBezTo>
                  <a:cubicBezTo>
                    <a:pt x="4306864" y="2167202"/>
                    <a:pt x="3893867" y="2308721"/>
                    <a:pt x="4064793" y="2608740"/>
                  </a:cubicBezTo>
                  <a:cubicBezTo>
                    <a:pt x="4147091" y="2753664"/>
                    <a:pt x="4254912" y="2827512"/>
                    <a:pt x="4258405" y="3009129"/>
                  </a:cubicBezTo>
                  <a:cubicBezTo>
                    <a:pt x="4264234" y="3307589"/>
                    <a:pt x="3972921" y="3583941"/>
                    <a:pt x="3670790" y="3509754"/>
                  </a:cubicBezTo>
                  <a:cubicBezTo>
                    <a:pt x="3585736" y="3489285"/>
                    <a:pt x="3505799" y="3447236"/>
                    <a:pt x="3425847" y="3414076"/>
                  </a:cubicBezTo>
                  <a:cubicBezTo>
                    <a:pt x="3071777" y="3264868"/>
                    <a:pt x="2679245" y="3322603"/>
                    <a:pt x="2362644" y="3535411"/>
                  </a:cubicBezTo>
                  <a:cubicBezTo>
                    <a:pt x="2095631" y="3714015"/>
                    <a:pt x="1899564" y="3993073"/>
                    <a:pt x="1575566" y="4077598"/>
                  </a:cubicBezTo>
                  <a:cubicBezTo>
                    <a:pt x="1231239" y="4167167"/>
                    <a:pt x="850373" y="4090302"/>
                    <a:pt x="577727" y="3858686"/>
                  </a:cubicBezTo>
                  <a:cubicBezTo>
                    <a:pt x="344397" y="3657618"/>
                    <a:pt x="195065" y="3355097"/>
                    <a:pt x="198141" y="3047762"/>
                  </a:cubicBezTo>
                  <a:cubicBezTo>
                    <a:pt x="201246" y="2723917"/>
                    <a:pt x="363051" y="2429559"/>
                    <a:pt x="423288" y="2115974"/>
                  </a:cubicBezTo>
                  <a:cubicBezTo>
                    <a:pt x="457899" y="1931884"/>
                    <a:pt x="458247" y="1732494"/>
                    <a:pt x="392518" y="1554579"/>
                  </a:cubicBezTo>
                  <a:cubicBezTo>
                    <a:pt x="325516" y="1377932"/>
                    <a:pt x="177119" y="1267183"/>
                    <a:pt x="89773" y="1104470"/>
                  </a:cubicBezTo>
                  <a:cubicBezTo>
                    <a:pt x="32807" y="998960"/>
                    <a:pt x="0" y="876983"/>
                    <a:pt x="224" y="748713"/>
                  </a:cubicBezTo>
                  <a:cubicBezTo>
                    <a:pt x="946" y="334694"/>
                    <a:pt x="336811" y="0"/>
                    <a:pt x="750830" y="722"/>
                  </a:cubicBezTo>
                  <a:cubicBezTo>
                    <a:pt x="867670" y="926"/>
                    <a:pt x="984461" y="29070"/>
                    <a:pt x="1088510" y="81322"/>
                  </a:cubicBezTo>
                  <a:cubicBezTo>
                    <a:pt x="1273766" y="175625"/>
                    <a:pt x="1387751" y="356164"/>
                    <a:pt x="1571730" y="454276"/>
                  </a:cubicBezTo>
                  <a:cubicBezTo>
                    <a:pt x="1880054" y="618644"/>
                    <a:pt x="2149455" y="526404"/>
                    <a:pt x="2469594" y="469813"/>
                  </a:cubicBezTo>
                  <a:cubicBezTo>
                    <a:pt x="2672858" y="433337"/>
                    <a:pt x="2931933" y="436330"/>
                    <a:pt x="3118448" y="536985"/>
                  </a:cubicBezTo>
                  <a:cubicBezTo>
                    <a:pt x="3273243" y="619806"/>
                    <a:pt x="3361844" y="791410"/>
                    <a:pt x="3441595" y="940140"/>
                  </a:cubicBezTo>
                  <a:cubicBezTo>
                    <a:pt x="3661865" y="1346925"/>
                    <a:pt x="4131993" y="1216935"/>
                    <a:pt x="4523119" y="1236668"/>
                  </a:cubicBezTo>
                  <a:cubicBezTo>
                    <a:pt x="4529469" y="1236679"/>
                    <a:pt x="4533277" y="1237956"/>
                    <a:pt x="4537087" y="1237962"/>
                  </a:cubicBezTo>
                  <a:close/>
                </a:path>
              </a:pathLst>
            </a:custGeom>
            <a:blipFill>
              <a:blip r:embed="rId4"/>
              <a:stretch>
                <a:fillRect l="-7678" t="-18757" r="-7551" b="-2073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93541" y="3865221"/>
            <a:ext cx="5184628" cy="4528974"/>
            <a:chOff x="0" y="0"/>
            <a:chExt cx="5975350" cy="5219700"/>
          </a:xfrm>
        </p:grpSpPr>
        <p:sp>
          <p:nvSpPr>
            <p:cNvPr name="Freeform 8" id="8"/>
            <p:cNvSpPr/>
            <p:nvPr/>
          </p:nvSpPr>
          <p:spPr>
            <a:xfrm flipH="false" flipV="false" rot="24000">
              <a:off x="-514372" y="-890415"/>
              <a:ext cx="7375873" cy="6172406"/>
            </a:xfrm>
            <a:custGeom>
              <a:avLst/>
              <a:gdLst/>
              <a:ahLst/>
              <a:cxnLst/>
              <a:rect r="r" b="b" t="t" l="l"/>
              <a:pathLst>
                <a:path h="6172406" w="7375873">
                  <a:moveTo>
                    <a:pt x="2866835" y="5018580"/>
                  </a:moveTo>
                  <a:cubicBezTo>
                    <a:pt x="4359049" y="5008162"/>
                    <a:pt x="3563218" y="6168176"/>
                    <a:pt x="5105760" y="6090095"/>
                  </a:cubicBezTo>
                  <a:cubicBezTo>
                    <a:pt x="6421049" y="6023761"/>
                    <a:pt x="7375873" y="3442742"/>
                    <a:pt x="5193299" y="2256531"/>
                  </a:cubicBezTo>
                  <a:cubicBezTo>
                    <a:pt x="3450549" y="1308554"/>
                    <a:pt x="600354" y="0"/>
                    <a:pt x="1013170" y="1827233"/>
                  </a:cubicBezTo>
                  <a:cubicBezTo>
                    <a:pt x="1425987" y="3654465"/>
                    <a:pt x="0" y="4237205"/>
                    <a:pt x="750994" y="5204805"/>
                  </a:cubicBezTo>
                  <a:cubicBezTo>
                    <a:pt x="1501987" y="6172406"/>
                    <a:pt x="1549877" y="5027774"/>
                    <a:pt x="2866835" y="5018580"/>
                  </a:cubicBezTo>
                  <a:close/>
                </a:path>
              </a:pathLst>
            </a:custGeom>
            <a:blipFill>
              <a:blip r:embed="rId5"/>
              <a:stretch>
                <a:fillRect l="-67798" t="-7273" r="-17050" b="-484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92024" y="3916242"/>
            <a:ext cx="3653842" cy="4426931"/>
            <a:chOff x="0" y="0"/>
            <a:chExt cx="4137660" cy="50131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50520" y="-288290"/>
              <a:ext cx="4956810" cy="5406816"/>
            </a:xfrm>
            <a:custGeom>
              <a:avLst/>
              <a:gdLst/>
              <a:ahLst/>
              <a:cxnLst/>
              <a:rect r="r" b="b" t="t" l="l"/>
              <a:pathLst>
                <a:path h="5406816" w="4956810">
                  <a:moveTo>
                    <a:pt x="762000" y="740521"/>
                  </a:moveTo>
                  <a:cubicBezTo>
                    <a:pt x="1517650" y="146050"/>
                    <a:pt x="2913380" y="0"/>
                    <a:pt x="3416300" y="929129"/>
                  </a:cubicBezTo>
                  <a:cubicBezTo>
                    <a:pt x="3614420" y="1297772"/>
                    <a:pt x="3507740" y="1715710"/>
                    <a:pt x="3566160" y="2104714"/>
                  </a:cubicBezTo>
                  <a:cubicBezTo>
                    <a:pt x="3647440" y="2643747"/>
                    <a:pt x="4140200" y="3050969"/>
                    <a:pt x="4362450" y="3544994"/>
                  </a:cubicBezTo>
                  <a:cubicBezTo>
                    <a:pt x="4956810" y="4763444"/>
                    <a:pt x="3315970" y="5406816"/>
                    <a:pt x="2122170" y="5290690"/>
                  </a:cubicBezTo>
                  <a:cubicBezTo>
                    <a:pt x="1496060" y="5289618"/>
                    <a:pt x="762000" y="5148162"/>
                    <a:pt x="467360" y="4628418"/>
                  </a:cubicBezTo>
                  <a:cubicBezTo>
                    <a:pt x="166370" y="4065809"/>
                    <a:pt x="539750" y="3444260"/>
                    <a:pt x="553720" y="2860218"/>
                  </a:cubicBezTo>
                  <a:cubicBezTo>
                    <a:pt x="571500" y="2155081"/>
                    <a:pt x="0" y="1302058"/>
                    <a:pt x="762000" y="740521"/>
                  </a:cubicBezTo>
                  <a:close/>
                </a:path>
              </a:pathLst>
            </a:custGeom>
            <a:blipFill>
              <a:blip r:embed="rId6"/>
              <a:stretch>
                <a:fillRect l="-38415" t="463" r="-65777" b="-1234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-37130" y="2740059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1" y="0"/>
                </a:lnTo>
                <a:lnTo>
                  <a:pt x="1812531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63868">
            <a:off x="16294496" y="4907100"/>
            <a:ext cx="2517057" cy="2073140"/>
          </a:xfrm>
          <a:custGeom>
            <a:avLst/>
            <a:gdLst/>
            <a:ahLst/>
            <a:cxnLst/>
            <a:rect r="r" b="b" t="t" l="l"/>
            <a:pathLst>
              <a:path h="2073140" w="2517057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2903" y="5393858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06140" y="4077797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023954"/>
            <a:ext cx="16230600" cy="1981907"/>
            <a:chOff x="0" y="0"/>
            <a:chExt cx="21640800" cy="264254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124383"/>
              <a:ext cx="21640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Explore our platform's </a:t>
              </a:r>
              <a:r>
                <a:rPr lang="en-US" b="true" sz="240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user-friendly interface</a:t>
              </a:r>
              <a:r>
                <a:rPr lang="en-US" b="true" sz="24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, personalized health plans, and real-time data monitoring capabilities.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21640800" cy="164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716"/>
                </a:lnSpc>
                <a:spcBef>
                  <a:spcPct val="0"/>
                </a:spcBef>
              </a:pPr>
              <a:r>
                <a:rPr lang="en-US" sz="8097">
                  <a:solidFill>
                    <a:srgbClr val="3C3E3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KEY FEATURES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D9D8D1"/>
          </a:solidFill>
        </p:spPr>
      </p:sp>
      <p:sp>
        <p:nvSpPr>
          <p:cNvPr name="AutoShape 4" id="4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D9D8D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10437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08195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83039">
            <a:off x="14933122" y="518980"/>
            <a:ext cx="3892701" cy="1479226"/>
          </a:xfrm>
          <a:custGeom>
            <a:avLst/>
            <a:gdLst/>
            <a:ahLst/>
            <a:cxnLst/>
            <a:rect r="r" b="b" t="t" l="l"/>
            <a:pathLst>
              <a:path h="1479226" w="3892701">
                <a:moveTo>
                  <a:pt x="0" y="0"/>
                </a:moveTo>
                <a:lnTo>
                  <a:pt x="3892701" y="0"/>
                </a:lnTo>
                <a:lnTo>
                  <a:pt x="3892701" y="1479226"/>
                </a:lnTo>
                <a:lnTo>
                  <a:pt x="0" y="147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07242" y="1045932"/>
            <a:ext cx="10473516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8"/>
              </a:lnSpc>
              <a:spcBef>
                <a:spcPct val="0"/>
              </a:spcBef>
            </a:pPr>
            <a:r>
              <a:rPr lang="en-US" sz="7482">
                <a:solidFill>
                  <a:srgbClr val="3C3E3B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WELLNESS METRICS FOR A HEALTHIER LIFE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81322" y="5661645"/>
            <a:ext cx="4427598" cy="3054612"/>
            <a:chOff x="0" y="0"/>
            <a:chExt cx="5903464" cy="407281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70213"/>
              <a:ext cx="59034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Monitor your progress</a:t>
              </a:r>
              <a:r>
                <a:rPr lang="en-US" b="true" sz="30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easily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5903464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Physical Activity Tracking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165401"/>
              <a:ext cx="59034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Track daily workouts and improve your fitness level over time.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79080" y="5661645"/>
            <a:ext cx="4427598" cy="2102112"/>
            <a:chOff x="0" y="0"/>
            <a:chExt cx="5903464" cy="28028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009813"/>
              <a:ext cx="59034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Fuel your body</a:t>
              </a:r>
              <a:r>
                <a:rPr lang="en-US" b="true" sz="30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effectively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9034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Nutrition Tracking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95401"/>
              <a:ext cx="59034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Log meals and gain insights into your dietary habits.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778147">
            <a:off x="-209995" y="70141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2" y="0"/>
                </a:lnTo>
                <a:lnTo>
                  <a:pt x="3398282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709354">
            <a:off x="840783" y="-293051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300836" y="2240179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8905" y="5661645"/>
            <a:ext cx="4427598" cy="3397512"/>
            <a:chOff x="0" y="0"/>
            <a:chExt cx="5903464" cy="45300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70213"/>
              <a:ext cx="59034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Strengthen community connections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5903464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Building Support Networks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65401"/>
              <a:ext cx="5903464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Supportive relationships</a:t>
              </a: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enhance individual well-being and foster resilience.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30201" y="5661645"/>
            <a:ext cx="4427598" cy="3054612"/>
            <a:chOff x="0" y="0"/>
            <a:chExt cx="5903464" cy="40728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70213"/>
              <a:ext cx="59034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Overcoming obstacles together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903464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Addressing Health Challenges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165401"/>
              <a:ext cx="59034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Collaborative efforts can lead to </a:t>
              </a:r>
              <a:r>
                <a:rPr lang="en-US" b="true" sz="2100" strike="noStrike" u="none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effective solutions</a:t>
              </a:r>
              <a:r>
                <a:rPr lang="en-US" b="true" sz="21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for health issues.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91497" y="5661645"/>
            <a:ext cx="4427598" cy="3397512"/>
            <a:chOff x="0" y="0"/>
            <a:chExt cx="5903464" cy="453001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670213"/>
              <a:ext cx="59034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Leverage community assets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903464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Engaging Local Resources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165401"/>
              <a:ext cx="5903464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Utilizing local resources promotes a </a:t>
              </a:r>
              <a:r>
                <a:rPr lang="en-US" b="true" sz="2100" strike="noStrike" u="none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holistic approach</a:t>
              </a:r>
              <a:r>
                <a:rPr lang="en-US" b="true" sz="2100" strike="noStrike" u="none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to health and wellness.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D9D8D1"/>
          </a:solidFill>
        </p:spPr>
      </p:sp>
      <p:sp>
        <p:nvSpPr>
          <p:cNvPr name="AutoShape 16" id="16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D9D8D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298020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59316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20612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983039">
            <a:off x="14933122" y="518980"/>
            <a:ext cx="3892701" cy="1479226"/>
          </a:xfrm>
          <a:custGeom>
            <a:avLst/>
            <a:gdLst/>
            <a:ahLst/>
            <a:cxnLst/>
            <a:rect r="r" b="b" t="t" l="l"/>
            <a:pathLst>
              <a:path h="1479226" w="3892701">
                <a:moveTo>
                  <a:pt x="0" y="0"/>
                </a:moveTo>
                <a:lnTo>
                  <a:pt x="3892701" y="0"/>
                </a:lnTo>
                <a:lnTo>
                  <a:pt x="3892701" y="1479226"/>
                </a:lnTo>
                <a:lnTo>
                  <a:pt x="0" y="147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907242" y="1045932"/>
            <a:ext cx="10473516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8"/>
              </a:lnSpc>
              <a:spcBef>
                <a:spcPct val="0"/>
              </a:spcBef>
            </a:pPr>
            <a:r>
              <a:rPr lang="en-US" sz="7482">
                <a:solidFill>
                  <a:srgbClr val="3C3E3B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COMMUNITY ENGAGEMENT IN WELLNESS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778147">
            <a:off x="-209995" y="70141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2" y="0"/>
                </a:lnTo>
                <a:lnTo>
                  <a:pt x="3398282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0709354">
            <a:off x="840783" y="-293051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300836" y="2240179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6995994" cy="213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9"/>
              </a:lnSpc>
            </a:pPr>
            <a:r>
              <a:rPr lang="en-US" sz="8199" strike="noStrike" u="none">
                <a:solidFill>
                  <a:srgbClr val="3C3E3B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FOUR KEY CONCEPTS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996244" y="1028700"/>
            <a:ext cx="7294595" cy="1407553"/>
            <a:chOff x="0" y="0"/>
            <a:chExt cx="9726127" cy="18767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726127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Holistic Health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69323"/>
              <a:ext cx="9726127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Promoting overall health through </a:t>
              </a:r>
              <a:r>
                <a:rPr lang="en-US" b="true" sz="210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mind, body, and spirit</a:t>
              </a: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balance.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96244" y="3223901"/>
            <a:ext cx="7294595" cy="1407553"/>
            <a:chOff x="0" y="0"/>
            <a:chExt cx="9726127" cy="18767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726127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Wellness Community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69323"/>
              <a:ext cx="9726127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Building connections for </a:t>
              </a:r>
              <a:r>
                <a:rPr lang="en-US" b="true" sz="210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support and shared growth</a:t>
              </a: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among users.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96244" y="5418219"/>
            <a:ext cx="7294595" cy="1407553"/>
            <a:chOff x="0" y="0"/>
            <a:chExt cx="9726127" cy="187673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9726127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AI Integration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69323"/>
              <a:ext cx="9726127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Utilizing technology to enhance </a:t>
              </a:r>
              <a:r>
                <a:rPr lang="en-US" b="true" sz="210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personalized health experiences</a:t>
              </a: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efficiently.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996244" y="7612537"/>
            <a:ext cx="7294595" cy="1064653"/>
            <a:chOff x="0" y="0"/>
            <a:chExt cx="9726127" cy="141953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9726127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3C3E3B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User-Centric Design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69323"/>
              <a:ext cx="9726127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Focusing on </a:t>
              </a:r>
              <a:r>
                <a:rPr lang="en-US" b="true" sz="2100">
                  <a:solidFill>
                    <a:srgbClr val="3C3E3B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user needs</a:t>
              </a:r>
              <a:r>
                <a:rPr lang="en-US" b="true" sz="2100">
                  <a:solidFill>
                    <a:srgbClr val="3C3E3B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to create intuitive interfaces.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FDFDFA"/>
          </a:solidFill>
        </p:spPr>
      </p:sp>
      <p:sp>
        <p:nvSpPr>
          <p:cNvPr name="AutoShape 17" id="17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D9D8D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28700" y="4631806"/>
            <a:ext cx="5534867" cy="4626494"/>
            <a:chOff x="0" y="0"/>
            <a:chExt cx="4983480" cy="4165600"/>
          </a:xfrm>
        </p:grpSpPr>
        <p:sp>
          <p:nvSpPr>
            <p:cNvPr name="Freeform 19" id="19"/>
            <p:cNvSpPr/>
            <p:nvPr/>
          </p:nvSpPr>
          <p:spPr>
            <a:xfrm flipH="false" flipV="false" rot="-30000">
              <a:off x="10380" y="-18729"/>
              <a:ext cx="4978591" cy="4173310"/>
            </a:xfrm>
            <a:custGeom>
              <a:avLst/>
              <a:gdLst/>
              <a:ahLst/>
              <a:cxnLst/>
              <a:rect r="r" b="b" t="t" l="l"/>
              <a:pathLst>
                <a:path h="4173310" w="4978591">
                  <a:moveTo>
                    <a:pt x="4534456" y="1267256"/>
                  </a:moveTo>
                  <a:cubicBezTo>
                    <a:pt x="4783245" y="1283397"/>
                    <a:pt x="4978591" y="1456559"/>
                    <a:pt x="4973746" y="1720686"/>
                  </a:cubicBezTo>
                  <a:cubicBezTo>
                    <a:pt x="4969012" y="1972115"/>
                    <a:pt x="4762776" y="2173523"/>
                    <a:pt x="4510056" y="2171317"/>
                  </a:cubicBezTo>
                  <a:cubicBezTo>
                    <a:pt x="4297752" y="2194865"/>
                    <a:pt x="3883777" y="2333498"/>
                    <a:pt x="4052604" y="2634703"/>
                  </a:cubicBezTo>
                  <a:cubicBezTo>
                    <a:pt x="4133888" y="2780198"/>
                    <a:pt x="4241191" y="2854797"/>
                    <a:pt x="4243416" y="3036433"/>
                  </a:cubicBezTo>
                  <a:cubicBezTo>
                    <a:pt x="4247161" y="3334927"/>
                    <a:pt x="3953926" y="3609239"/>
                    <a:pt x="3652321" y="3532944"/>
                  </a:cubicBezTo>
                  <a:cubicBezTo>
                    <a:pt x="3567411" y="3511882"/>
                    <a:pt x="3487770" y="3469276"/>
                    <a:pt x="3408051" y="3435559"/>
                  </a:cubicBezTo>
                  <a:cubicBezTo>
                    <a:pt x="3055031" y="3283882"/>
                    <a:pt x="2662107" y="3338875"/>
                    <a:pt x="2344027" y="3549468"/>
                  </a:cubicBezTo>
                  <a:cubicBezTo>
                    <a:pt x="2075774" y="3726204"/>
                    <a:pt x="1877763" y="4003886"/>
                    <a:pt x="1553183" y="4086147"/>
                  </a:cubicBezTo>
                  <a:cubicBezTo>
                    <a:pt x="1208239" y="4173310"/>
                    <a:pt x="827919" y="4093788"/>
                    <a:pt x="556896" y="3860274"/>
                  </a:cubicBezTo>
                  <a:cubicBezTo>
                    <a:pt x="324976" y="3657582"/>
                    <a:pt x="177760" y="3354026"/>
                    <a:pt x="182982" y="3046720"/>
                  </a:cubicBezTo>
                  <a:cubicBezTo>
                    <a:pt x="188348" y="2722905"/>
                    <a:pt x="352203" y="2429683"/>
                    <a:pt x="414628" y="2116526"/>
                  </a:cubicBezTo>
                  <a:cubicBezTo>
                    <a:pt x="450524" y="1932682"/>
                    <a:pt x="452264" y="1733300"/>
                    <a:pt x="387778" y="1554930"/>
                  </a:cubicBezTo>
                  <a:cubicBezTo>
                    <a:pt x="322011" y="1377820"/>
                    <a:pt x="174391" y="1266037"/>
                    <a:pt x="88183" y="1102719"/>
                  </a:cubicBezTo>
                  <a:cubicBezTo>
                    <a:pt x="31955" y="996814"/>
                    <a:pt x="0" y="874611"/>
                    <a:pt x="1119" y="746345"/>
                  </a:cubicBezTo>
                  <a:cubicBezTo>
                    <a:pt x="4732" y="332341"/>
                    <a:pt x="342925" y="0"/>
                    <a:pt x="756929" y="3613"/>
                  </a:cubicBezTo>
                  <a:cubicBezTo>
                    <a:pt x="873765" y="4632"/>
                    <a:pt x="990357" y="33591"/>
                    <a:pt x="1094038" y="86568"/>
                  </a:cubicBezTo>
                  <a:cubicBezTo>
                    <a:pt x="1278631" y="182162"/>
                    <a:pt x="1391353" y="363493"/>
                    <a:pt x="1574643" y="462886"/>
                  </a:cubicBezTo>
                  <a:cubicBezTo>
                    <a:pt x="1881811" y="629403"/>
                    <a:pt x="2151850" y="539046"/>
                    <a:pt x="2472377" y="484691"/>
                  </a:cubicBezTo>
                  <a:cubicBezTo>
                    <a:pt x="2675890" y="449636"/>
                    <a:pt x="2934938" y="454436"/>
                    <a:pt x="3120746" y="556392"/>
                  </a:cubicBezTo>
                  <a:cubicBezTo>
                    <a:pt x="3274959" y="640291"/>
                    <a:pt x="3362360" y="812510"/>
                    <a:pt x="3441070" y="961793"/>
                  </a:cubicBezTo>
                  <a:cubicBezTo>
                    <a:pt x="3658495" y="1370105"/>
                    <a:pt x="4129519" y="1243401"/>
                    <a:pt x="4520497" y="1265864"/>
                  </a:cubicBezTo>
                  <a:cubicBezTo>
                    <a:pt x="4526848" y="1265919"/>
                    <a:pt x="4530646" y="1267222"/>
                    <a:pt x="4534456" y="1267256"/>
                  </a:cubicBezTo>
                  <a:close/>
                </a:path>
              </a:pathLst>
            </a:custGeom>
            <a:blipFill>
              <a:blip r:embed="rId4"/>
              <a:stretch>
                <a:fillRect l="-35619" t="-1479" r="-17697" b="-2224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5400000">
            <a:off x="5750798" y="5009655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2" y="0"/>
                </a:lnTo>
                <a:lnTo>
                  <a:pt x="1812532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152884" y="4288554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9D8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80425"/>
            <a:ext cx="18288000" cy="448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Frontend: Whipped up with React, TypeScript, Vite, and Tailwind CSS for a speedy, snazzy, and oh-so-modern UI.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Backend: Supercharged by Firebase, tapping into Firestore, Authentication, Cloud Functions, and Storage.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AI Integration: Hooks into the Grok API for tailor-made wellness tips and AI-powered challenges that know you better than your grandma.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Health Data Sync: Teams up with Google Fit to scoop up and showcase real-time health stats like steps, calories, and workouts.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Gamification: Bursting with teams, challenges, rewards, and leaderboards to turn workplace wellness into a fun-fueled fest.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Real-time Updates: Employs Firestore listeners for live leaderboard updates, rewards tweaks, and team huddles.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Music Integration: Sprinkles in Spotify playlists for a wellness groove that'll get your toes tapping.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Security: Enforces rock-solid Firestore security rules to guard user data and corporate secrets like Fort Knox.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Scalability: Leverages Firebase Cloud Functions for automatic daily data magic and AI-triggered wizardry.</a:t>
            </a:r>
          </a:p>
          <a:p>
            <a:pPr algn="ctr">
              <a:lnSpc>
                <a:spcPts val="3243"/>
              </a:lnSpc>
              <a:spcBef>
                <a:spcPct val="0"/>
              </a:spcBef>
            </a:pPr>
            <a:r>
              <a:rPr lang="en-US" b="true" sz="2495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Future-ready Design: Geared up for corporate wellness, with dreams of group chats, nutrition logs, and mobile apps on the horizon.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21915" y="971550"/>
            <a:ext cx="5844171" cy="79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9"/>
              </a:lnSpc>
              <a:spcBef>
                <a:spcPct val="0"/>
              </a:spcBef>
            </a:pPr>
            <a:r>
              <a:rPr lang="en-US" b="true" sz="493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## About the App 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Wellness &amp; Balance</dc:description>
  <dc:identifier>DAGyEWayy54</dc:identifier>
  <dcterms:modified xsi:type="dcterms:W3CDTF">2011-08-01T06:04:30Z</dcterms:modified>
  <cp:revision>1</cp:revision>
  <dc:title>Presentation - Wellness &amp; Balance</dc:title>
</cp:coreProperties>
</file>